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9" r:id="rId4"/>
    <p:sldId id="289" r:id="rId5"/>
    <p:sldId id="266" r:id="rId6"/>
    <p:sldId id="268" r:id="rId7"/>
    <p:sldId id="281" r:id="rId8"/>
    <p:sldId id="282" r:id="rId9"/>
    <p:sldId id="285" r:id="rId10"/>
    <p:sldId id="280" r:id="rId11"/>
    <p:sldId id="286" r:id="rId12"/>
    <p:sldId id="288" r:id="rId13"/>
    <p:sldId id="278" r:id="rId14"/>
    <p:sldId id="287" r:id="rId15"/>
    <p:sldId id="276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5497"/>
    <a:srgbClr val="C2F5FA"/>
    <a:srgbClr val="F49EA6"/>
    <a:srgbClr val="E0EC4A"/>
    <a:srgbClr val="F5FBD1"/>
    <a:srgbClr val="E1C8F4"/>
    <a:srgbClr val="BDD7EE"/>
    <a:srgbClr val="D7D7FD"/>
    <a:srgbClr val="BABAFC"/>
    <a:srgbClr val="CD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4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4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B6994-0925-4857-AE9B-78D80D16D79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9EAAA08-CB65-4278-B53A-8EFBD2C980EC}">
      <dgm:prSet/>
      <dgm:spPr/>
      <dgm:t>
        <a:bodyPr/>
        <a:lstStyle/>
        <a:p>
          <a:pPr>
            <a:defRPr cap="all"/>
          </a:pPr>
          <a:r>
            <a:rPr lang="ko-KR" dirty="0">
              <a:solidFill>
                <a:schemeClr val="tx2">
                  <a:lumMod val="75000"/>
                </a:schemeClr>
              </a:solidFill>
            </a:rPr>
            <a:t>사기 감소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B99383F2-CA1E-4E4D-8376-853CB9956B01}" type="parTrans" cxnId="{6754A492-8371-42BF-9923-535B0B123410}">
      <dgm:prSet/>
      <dgm:spPr/>
      <dgm:t>
        <a:bodyPr/>
        <a:lstStyle/>
        <a:p>
          <a:endParaRPr lang="en-US"/>
        </a:p>
      </dgm:t>
    </dgm:pt>
    <dgm:pt modelId="{BF2BBC2A-2361-405C-B19F-F2007B4D3428}" type="sibTrans" cxnId="{6754A492-8371-42BF-9923-535B0B123410}">
      <dgm:prSet/>
      <dgm:spPr/>
      <dgm:t>
        <a:bodyPr/>
        <a:lstStyle/>
        <a:p>
          <a:endParaRPr lang="en-US"/>
        </a:p>
      </dgm:t>
    </dgm:pt>
    <dgm:pt modelId="{1FAB952C-7C3C-4371-AC9F-E445B64712E4}">
      <dgm:prSet/>
      <dgm:spPr/>
      <dgm:t>
        <a:bodyPr/>
        <a:lstStyle/>
        <a:p>
          <a:pPr>
            <a:defRPr cap="all"/>
          </a:pPr>
          <a:r>
            <a:rPr lang="ko-KR" dirty="0">
              <a:solidFill>
                <a:schemeClr val="tx2">
                  <a:lumMod val="75000"/>
                </a:schemeClr>
              </a:solidFill>
            </a:rPr>
            <a:t>시간 감소</a:t>
          </a:r>
          <a:r>
            <a:rPr lang="en-US" dirty="0">
              <a:solidFill>
                <a:schemeClr val="tx2">
                  <a:lumMod val="75000"/>
                </a:schemeClr>
              </a:solidFill>
            </a:rPr>
            <a:t> </a:t>
          </a:r>
        </a:p>
      </dgm:t>
    </dgm:pt>
    <dgm:pt modelId="{7A59865E-7DC6-4395-A335-8D3BC64245A5}" type="parTrans" cxnId="{A7E98B05-CF79-415E-9AB1-414A6C7C1F29}">
      <dgm:prSet/>
      <dgm:spPr/>
      <dgm:t>
        <a:bodyPr/>
        <a:lstStyle/>
        <a:p>
          <a:endParaRPr lang="en-US"/>
        </a:p>
      </dgm:t>
    </dgm:pt>
    <dgm:pt modelId="{7F178461-80FA-4C38-AA3A-97B6C2A332CB}" type="sibTrans" cxnId="{A7E98B05-CF79-415E-9AB1-414A6C7C1F29}">
      <dgm:prSet/>
      <dgm:spPr/>
      <dgm:t>
        <a:bodyPr/>
        <a:lstStyle/>
        <a:p>
          <a:endParaRPr lang="en-US"/>
        </a:p>
      </dgm:t>
    </dgm:pt>
    <dgm:pt modelId="{D0B5622D-BEAE-4204-9070-AA05EC734A05}">
      <dgm:prSet/>
      <dgm:spPr/>
      <dgm:t>
        <a:bodyPr/>
        <a:lstStyle/>
        <a:p>
          <a:pPr>
            <a:defRPr cap="all"/>
          </a:pPr>
          <a:r>
            <a:rPr lang="ko-KR" dirty="0">
              <a:solidFill>
                <a:schemeClr val="tx2">
                  <a:lumMod val="75000"/>
                </a:schemeClr>
              </a:solidFill>
            </a:rPr>
            <a:t>비용감소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859C51E8-14CB-4466-BF6C-441406D7F742}" type="parTrans" cxnId="{7722D3E5-A3BB-4916-A9A4-07D09B5F055A}">
      <dgm:prSet/>
      <dgm:spPr/>
      <dgm:t>
        <a:bodyPr/>
        <a:lstStyle/>
        <a:p>
          <a:endParaRPr lang="en-US"/>
        </a:p>
      </dgm:t>
    </dgm:pt>
    <dgm:pt modelId="{1310903D-0993-4F7A-8F7E-1B9434F06F6A}" type="sibTrans" cxnId="{7722D3E5-A3BB-4916-A9A4-07D09B5F055A}">
      <dgm:prSet/>
      <dgm:spPr/>
      <dgm:t>
        <a:bodyPr/>
        <a:lstStyle/>
        <a:p>
          <a:endParaRPr lang="en-US"/>
        </a:p>
      </dgm:t>
    </dgm:pt>
    <dgm:pt modelId="{B038AE7B-F92D-4C7D-9C66-088330C5B347}" type="pres">
      <dgm:prSet presAssocID="{58DB6994-0925-4857-AE9B-78D80D16D79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E9FAFD-C1A0-47F1-8E4C-E6F49434C6BB}" type="pres">
      <dgm:prSet presAssocID="{09EAAA08-CB65-4278-B53A-8EFBD2C980EC}" presName="compNode" presStyleCnt="0"/>
      <dgm:spPr/>
    </dgm:pt>
    <dgm:pt modelId="{DAC31CCC-D268-4BEE-9F6F-FC3C0C845DA9}" type="pres">
      <dgm:prSet presAssocID="{09EAAA08-CB65-4278-B53A-8EFBD2C980EC}" presName="iconBgRect" presStyleLbl="bgShp" presStyleIdx="0" presStyleCnt="3" custLinFactX="190290" custLinFactNeighborX="200000" custLinFactNeighborY="-4099"/>
      <dgm:spPr/>
    </dgm:pt>
    <dgm:pt modelId="{76BD00B1-E462-4757-BFE0-6F95AD08EFE7}" type="pres">
      <dgm:prSet presAssocID="{09EAAA08-CB65-4278-B53A-8EFBD2C980EC}" presName="iconRect" presStyleLbl="node1" presStyleIdx="0" presStyleCnt="3" custLinFactX="300000" custLinFactNeighborX="392483" custLinFactNeighborY="-1479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D03F71B6-1D6D-4261-A2A1-0C811D3E4478}" type="pres">
      <dgm:prSet presAssocID="{09EAAA08-CB65-4278-B53A-8EFBD2C980EC}" presName="spaceRect" presStyleCnt="0"/>
      <dgm:spPr/>
    </dgm:pt>
    <dgm:pt modelId="{42BB266B-272D-48BE-AD14-96ECB4F93E8E}" type="pres">
      <dgm:prSet presAssocID="{09EAAA08-CB65-4278-B53A-8EFBD2C980EC}" presName="textRect" presStyleLbl="revTx" presStyleIdx="0" presStyleCnt="3" custLinFactX="100000" custLinFactNeighborX="144244" custLinFactNeighborY="-27588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8731C4-F157-44C5-BFF6-FA0FB263EDE0}" type="pres">
      <dgm:prSet presAssocID="{BF2BBC2A-2361-405C-B19F-F2007B4D3428}" presName="sibTrans" presStyleCnt="0"/>
      <dgm:spPr/>
    </dgm:pt>
    <dgm:pt modelId="{09EDE488-0749-4C29-BF4A-8420F3A3CB91}" type="pres">
      <dgm:prSet presAssocID="{1FAB952C-7C3C-4371-AC9F-E445B64712E4}" presName="compNode" presStyleCnt="0"/>
      <dgm:spPr/>
    </dgm:pt>
    <dgm:pt modelId="{ECB8BE0E-BCCC-4F19-AFA4-70BBC074CE34}" type="pres">
      <dgm:prSet presAssocID="{1FAB952C-7C3C-4371-AC9F-E445B64712E4}" presName="iconBgRect" presStyleLbl="bgShp" presStyleIdx="1" presStyleCnt="3" custLinFactX="-89350" custLinFactNeighborX="-100000" custLinFactNeighborY="-735"/>
      <dgm:spPr/>
    </dgm:pt>
    <dgm:pt modelId="{EFB502A0-BFA2-46BC-957D-5BD334C14C3B}" type="pres">
      <dgm:prSet presAssocID="{1FAB952C-7C3C-4371-AC9F-E445B64712E4}" presName="iconRect" presStyleLbl="node1" presStyleIdx="1" presStyleCnt="3" custLinFactX="-130009" custLinFactNeighborX="-200000" custLinFactNeighborY="77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ADC680A-947F-4E55-B0F3-91D541BA934D}" type="pres">
      <dgm:prSet presAssocID="{1FAB952C-7C3C-4371-AC9F-E445B64712E4}" presName="spaceRect" presStyleCnt="0"/>
      <dgm:spPr/>
    </dgm:pt>
    <dgm:pt modelId="{2195C46A-07C6-491F-B12F-2A958F8C96F4}" type="pres">
      <dgm:prSet presAssocID="{1FAB952C-7C3C-4371-AC9F-E445B64712E4}" presName="textRect" presStyleLbl="revTx" presStyleIdx="1" presStyleCnt="3" custLinFactX="-13158" custLinFactNeighborX="-100000" custLinFactNeighborY="-27588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FB0268-4877-4D2A-AEFD-A4273710650A}" type="pres">
      <dgm:prSet presAssocID="{7F178461-80FA-4C38-AA3A-97B6C2A332CB}" presName="sibTrans" presStyleCnt="0"/>
      <dgm:spPr/>
    </dgm:pt>
    <dgm:pt modelId="{501CF1EF-BCFF-4F5A-B0C4-F88CD7F5CD05}" type="pres">
      <dgm:prSet presAssocID="{D0B5622D-BEAE-4204-9070-AA05EC734A05}" presName="compNode" presStyleCnt="0"/>
      <dgm:spPr/>
    </dgm:pt>
    <dgm:pt modelId="{23F867B5-3B03-4C9F-9DE4-B78E6B75FB7D}" type="pres">
      <dgm:prSet presAssocID="{D0B5622D-BEAE-4204-9070-AA05EC734A05}" presName="iconBgRect" presStyleLbl="bgShp" presStyleIdx="2" presStyleCnt="3" custLinFactX="-89004" custLinFactNeighborX="-100000" custLinFactNeighborY="-5738"/>
      <dgm:spPr/>
    </dgm:pt>
    <dgm:pt modelId="{D7EBBE4A-2FB2-4896-9500-4AF19A0F4C08}" type="pres">
      <dgm:prSet presAssocID="{D0B5622D-BEAE-4204-9070-AA05EC734A05}" presName="iconRect" presStyleLbl="node1" presStyleIdx="2" presStyleCnt="3" custLinFactX="-128474" custLinFactNeighborX="-200000" custLinFactNeighborY="-1479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달러"/>
        </a:ext>
      </dgm:extLst>
    </dgm:pt>
    <dgm:pt modelId="{D09A996C-1ECA-4705-B5F1-701318A0686F}" type="pres">
      <dgm:prSet presAssocID="{D0B5622D-BEAE-4204-9070-AA05EC734A05}" presName="spaceRect" presStyleCnt="0"/>
      <dgm:spPr/>
    </dgm:pt>
    <dgm:pt modelId="{50D3E20D-2D1C-45B9-A0F6-75B6B577628E}" type="pres">
      <dgm:prSet presAssocID="{D0B5622D-BEAE-4204-9070-AA05EC734A05}" presName="textRect" presStyleLbl="revTx" presStyleIdx="2" presStyleCnt="3" custLinFactX="-7426" custLinFactNeighborX="-100000" custLinFactNeighborY="-27588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7E98B05-CF79-415E-9AB1-414A6C7C1F29}" srcId="{58DB6994-0925-4857-AE9B-78D80D16D794}" destId="{1FAB952C-7C3C-4371-AC9F-E445B64712E4}" srcOrd="1" destOrd="0" parTransId="{7A59865E-7DC6-4395-A335-8D3BC64245A5}" sibTransId="{7F178461-80FA-4C38-AA3A-97B6C2A332CB}"/>
    <dgm:cxn modelId="{0E74E87B-F9E5-40B2-8559-584A102E1C01}" type="presOf" srcId="{58DB6994-0925-4857-AE9B-78D80D16D794}" destId="{B038AE7B-F92D-4C7D-9C66-088330C5B347}" srcOrd="0" destOrd="0" presId="urn:microsoft.com/office/officeart/2018/5/layout/IconCircleLabelList"/>
    <dgm:cxn modelId="{A3261303-E18A-4730-818B-E590C21A0B4D}" type="presOf" srcId="{09EAAA08-CB65-4278-B53A-8EFBD2C980EC}" destId="{42BB266B-272D-48BE-AD14-96ECB4F93E8E}" srcOrd="0" destOrd="0" presId="urn:microsoft.com/office/officeart/2018/5/layout/IconCircleLabelList"/>
    <dgm:cxn modelId="{6754A492-8371-42BF-9923-535B0B123410}" srcId="{58DB6994-0925-4857-AE9B-78D80D16D794}" destId="{09EAAA08-CB65-4278-B53A-8EFBD2C980EC}" srcOrd="0" destOrd="0" parTransId="{B99383F2-CA1E-4E4D-8376-853CB9956B01}" sibTransId="{BF2BBC2A-2361-405C-B19F-F2007B4D3428}"/>
    <dgm:cxn modelId="{05A2B5F5-9AF4-4FE1-8DE4-80800EE8A7E9}" type="presOf" srcId="{1FAB952C-7C3C-4371-AC9F-E445B64712E4}" destId="{2195C46A-07C6-491F-B12F-2A958F8C96F4}" srcOrd="0" destOrd="0" presId="urn:microsoft.com/office/officeart/2018/5/layout/IconCircleLabelList"/>
    <dgm:cxn modelId="{811572D0-0F17-4D6D-B968-B97E2BC2ABD8}" type="presOf" srcId="{D0B5622D-BEAE-4204-9070-AA05EC734A05}" destId="{50D3E20D-2D1C-45B9-A0F6-75B6B577628E}" srcOrd="0" destOrd="0" presId="urn:microsoft.com/office/officeart/2018/5/layout/IconCircleLabelList"/>
    <dgm:cxn modelId="{7722D3E5-A3BB-4916-A9A4-07D09B5F055A}" srcId="{58DB6994-0925-4857-AE9B-78D80D16D794}" destId="{D0B5622D-BEAE-4204-9070-AA05EC734A05}" srcOrd="2" destOrd="0" parTransId="{859C51E8-14CB-4466-BF6C-441406D7F742}" sibTransId="{1310903D-0993-4F7A-8F7E-1B9434F06F6A}"/>
    <dgm:cxn modelId="{2C40E984-4519-43B7-A007-10BBE6B04176}" type="presParOf" srcId="{B038AE7B-F92D-4C7D-9C66-088330C5B347}" destId="{27E9FAFD-C1A0-47F1-8E4C-E6F49434C6BB}" srcOrd="0" destOrd="0" presId="urn:microsoft.com/office/officeart/2018/5/layout/IconCircleLabelList"/>
    <dgm:cxn modelId="{3095311E-8291-4F7D-9844-9AD4771A79B0}" type="presParOf" srcId="{27E9FAFD-C1A0-47F1-8E4C-E6F49434C6BB}" destId="{DAC31CCC-D268-4BEE-9F6F-FC3C0C845DA9}" srcOrd="0" destOrd="0" presId="urn:microsoft.com/office/officeart/2018/5/layout/IconCircleLabelList"/>
    <dgm:cxn modelId="{7E8D5CB2-EEA7-4B29-AEA5-F77391F22D18}" type="presParOf" srcId="{27E9FAFD-C1A0-47F1-8E4C-E6F49434C6BB}" destId="{76BD00B1-E462-4757-BFE0-6F95AD08EFE7}" srcOrd="1" destOrd="0" presId="urn:microsoft.com/office/officeart/2018/5/layout/IconCircleLabelList"/>
    <dgm:cxn modelId="{656F639E-72EE-4360-9077-FF84A466AFEB}" type="presParOf" srcId="{27E9FAFD-C1A0-47F1-8E4C-E6F49434C6BB}" destId="{D03F71B6-1D6D-4261-A2A1-0C811D3E4478}" srcOrd="2" destOrd="0" presId="urn:microsoft.com/office/officeart/2018/5/layout/IconCircleLabelList"/>
    <dgm:cxn modelId="{B98E7EDC-381E-4916-A022-382E3809170A}" type="presParOf" srcId="{27E9FAFD-C1A0-47F1-8E4C-E6F49434C6BB}" destId="{42BB266B-272D-48BE-AD14-96ECB4F93E8E}" srcOrd="3" destOrd="0" presId="urn:microsoft.com/office/officeart/2018/5/layout/IconCircleLabelList"/>
    <dgm:cxn modelId="{DEE30272-BF4C-4F34-8800-97B9E085639D}" type="presParOf" srcId="{B038AE7B-F92D-4C7D-9C66-088330C5B347}" destId="{1C8731C4-F157-44C5-BFF6-FA0FB263EDE0}" srcOrd="1" destOrd="0" presId="urn:microsoft.com/office/officeart/2018/5/layout/IconCircleLabelList"/>
    <dgm:cxn modelId="{092E7EA8-DC6A-46CA-B4C8-11A8F39DED8D}" type="presParOf" srcId="{B038AE7B-F92D-4C7D-9C66-088330C5B347}" destId="{09EDE488-0749-4C29-BF4A-8420F3A3CB91}" srcOrd="2" destOrd="0" presId="urn:microsoft.com/office/officeart/2018/5/layout/IconCircleLabelList"/>
    <dgm:cxn modelId="{CD5E43A9-3370-4989-AD1F-975C1CEEDE93}" type="presParOf" srcId="{09EDE488-0749-4C29-BF4A-8420F3A3CB91}" destId="{ECB8BE0E-BCCC-4F19-AFA4-70BBC074CE34}" srcOrd="0" destOrd="0" presId="urn:microsoft.com/office/officeart/2018/5/layout/IconCircleLabelList"/>
    <dgm:cxn modelId="{82856E87-B20C-4611-9F02-2C610BB3A813}" type="presParOf" srcId="{09EDE488-0749-4C29-BF4A-8420F3A3CB91}" destId="{EFB502A0-BFA2-46BC-957D-5BD334C14C3B}" srcOrd="1" destOrd="0" presId="urn:microsoft.com/office/officeart/2018/5/layout/IconCircleLabelList"/>
    <dgm:cxn modelId="{66F4B587-E4FE-44F9-9753-959DE1A39DCF}" type="presParOf" srcId="{09EDE488-0749-4C29-BF4A-8420F3A3CB91}" destId="{5ADC680A-947F-4E55-B0F3-91D541BA934D}" srcOrd="2" destOrd="0" presId="urn:microsoft.com/office/officeart/2018/5/layout/IconCircleLabelList"/>
    <dgm:cxn modelId="{491CB793-08C4-4104-ADD4-F4C33229DFCC}" type="presParOf" srcId="{09EDE488-0749-4C29-BF4A-8420F3A3CB91}" destId="{2195C46A-07C6-491F-B12F-2A958F8C96F4}" srcOrd="3" destOrd="0" presId="urn:microsoft.com/office/officeart/2018/5/layout/IconCircleLabelList"/>
    <dgm:cxn modelId="{EECA16D6-2C27-49CD-8845-60E7CFF3BD92}" type="presParOf" srcId="{B038AE7B-F92D-4C7D-9C66-088330C5B347}" destId="{5AFB0268-4877-4D2A-AEFD-A4273710650A}" srcOrd="3" destOrd="0" presId="urn:microsoft.com/office/officeart/2018/5/layout/IconCircleLabelList"/>
    <dgm:cxn modelId="{15E4F691-A849-4518-BFFD-4D4DE12CDD9C}" type="presParOf" srcId="{B038AE7B-F92D-4C7D-9C66-088330C5B347}" destId="{501CF1EF-BCFF-4F5A-B0C4-F88CD7F5CD05}" srcOrd="4" destOrd="0" presId="urn:microsoft.com/office/officeart/2018/5/layout/IconCircleLabelList"/>
    <dgm:cxn modelId="{7599E3DB-96AF-4085-8577-A20195ED7E7A}" type="presParOf" srcId="{501CF1EF-BCFF-4F5A-B0C4-F88CD7F5CD05}" destId="{23F867B5-3B03-4C9F-9DE4-B78E6B75FB7D}" srcOrd="0" destOrd="0" presId="urn:microsoft.com/office/officeart/2018/5/layout/IconCircleLabelList"/>
    <dgm:cxn modelId="{1F60861E-F077-41B7-81AE-0F0012E949EA}" type="presParOf" srcId="{501CF1EF-BCFF-4F5A-B0C4-F88CD7F5CD05}" destId="{D7EBBE4A-2FB2-4896-9500-4AF19A0F4C08}" srcOrd="1" destOrd="0" presId="urn:microsoft.com/office/officeart/2018/5/layout/IconCircleLabelList"/>
    <dgm:cxn modelId="{9F414235-65E9-45BE-B90D-E80F28074A3E}" type="presParOf" srcId="{501CF1EF-BCFF-4F5A-B0C4-F88CD7F5CD05}" destId="{D09A996C-1ECA-4705-B5F1-701318A0686F}" srcOrd="2" destOrd="0" presId="urn:microsoft.com/office/officeart/2018/5/layout/IconCircleLabelList"/>
    <dgm:cxn modelId="{E1C67F02-2738-48AE-95A0-7F25CD3F0754}" type="presParOf" srcId="{501CF1EF-BCFF-4F5A-B0C4-F88CD7F5CD05}" destId="{50D3E20D-2D1C-45B9-A0F6-75B6B577628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31CCC-D268-4BEE-9F6F-FC3C0C845DA9}">
      <dsp:nvSpPr>
        <dsp:cNvPr id="0" name=""/>
        <dsp:cNvSpPr/>
      </dsp:nvSpPr>
      <dsp:spPr>
        <a:xfrm>
          <a:off x="5570293" y="742916"/>
          <a:ext cx="1303875" cy="1303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D00B1-E462-4757-BFE0-6F95AD08EFE7}">
      <dsp:nvSpPr>
        <dsp:cNvPr id="0" name=""/>
        <dsp:cNvSpPr/>
      </dsp:nvSpPr>
      <dsp:spPr>
        <a:xfrm>
          <a:off x="5939913" y="963559"/>
          <a:ext cx="748125" cy="74812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B266B-272D-48BE-AD14-96ECB4F93E8E}">
      <dsp:nvSpPr>
        <dsp:cNvPr id="0" name=""/>
        <dsp:cNvSpPr/>
      </dsp:nvSpPr>
      <dsp:spPr>
        <a:xfrm>
          <a:off x="5152299" y="2307728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ko-KR" sz="3500" kern="1200" dirty="0">
              <a:solidFill>
                <a:schemeClr val="tx2">
                  <a:lumMod val="75000"/>
                </a:schemeClr>
              </a:solidFill>
            </a:rPr>
            <a:t>사기 감소</a:t>
          </a:r>
          <a:endParaRPr lang="en-US" sz="35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5152299" y="2307728"/>
        <a:ext cx="2137500" cy="720000"/>
      </dsp:txXfrm>
    </dsp:sp>
    <dsp:sp modelId="{ECB8BE0E-BCCC-4F19-AFA4-70BBC074CE34}">
      <dsp:nvSpPr>
        <dsp:cNvPr id="0" name=""/>
        <dsp:cNvSpPr/>
      </dsp:nvSpPr>
      <dsp:spPr>
        <a:xfrm>
          <a:off x="524075" y="786779"/>
          <a:ext cx="1303875" cy="1303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502A0-BFA2-46BC-957D-5BD334C14C3B}">
      <dsp:nvSpPr>
        <dsp:cNvPr id="0" name=""/>
        <dsp:cNvSpPr/>
      </dsp:nvSpPr>
      <dsp:spPr>
        <a:xfrm>
          <a:off x="801957" y="1080042"/>
          <a:ext cx="748125" cy="74812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5C46A-07C6-491F-B12F-2A958F8C96F4}">
      <dsp:nvSpPr>
        <dsp:cNvPr id="0" name=""/>
        <dsp:cNvSpPr/>
      </dsp:nvSpPr>
      <dsp:spPr>
        <a:xfrm>
          <a:off x="157397" y="2307728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ko-KR" sz="3500" kern="1200" dirty="0">
              <a:solidFill>
                <a:schemeClr val="tx2">
                  <a:lumMod val="75000"/>
                </a:schemeClr>
              </a:solidFill>
            </a:rPr>
            <a:t>시간 감소</a:t>
          </a:r>
          <a:r>
            <a:rPr lang="en-US" sz="3500" kern="1200" dirty="0">
              <a:solidFill>
                <a:schemeClr val="tx2">
                  <a:lumMod val="75000"/>
                </a:schemeClr>
              </a:solidFill>
            </a:rPr>
            <a:t> </a:t>
          </a:r>
        </a:p>
      </dsp:txBody>
      <dsp:txXfrm>
        <a:off x="157397" y="2307728"/>
        <a:ext cx="2137500" cy="720000"/>
      </dsp:txXfrm>
    </dsp:sp>
    <dsp:sp modelId="{23F867B5-3B03-4C9F-9DE4-B78E6B75FB7D}">
      <dsp:nvSpPr>
        <dsp:cNvPr id="0" name=""/>
        <dsp:cNvSpPr/>
      </dsp:nvSpPr>
      <dsp:spPr>
        <a:xfrm>
          <a:off x="3040149" y="721546"/>
          <a:ext cx="1303875" cy="1303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BBE4A-2FB2-4896-9500-4AF19A0F4C08}">
      <dsp:nvSpPr>
        <dsp:cNvPr id="0" name=""/>
        <dsp:cNvSpPr/>
      </dsp:nvSpPr>
      <dsp:spPr>
        <a:xfrm>
          <a:off x="3325003" y="963559"/>
          <a:ext cx="748125" cy="74812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3E20D-2D1C-45B9-A0F6-75B6B577628E}">
      <dsp:nvSpPr>
        <dsp:cNvPr id="0" name=""/>
        <dsp:cNvSpPr/>
      </dsp:nvSpPr>
      <dsp:spPr>
        <a:xfrm>
          <a:off x="2791481" y="2307728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ko-KR" sz="3500" kern="1200" dirty="0">
              <a:solidFill>
                <a:schemeClr val="tx2">
                  <a:lumMod val="75000"/>
                </a:schemeClr>
              </a:solidFill>
            </a:rPr>
            <a:t>비용감소</a:t>
          </a:r>
          <a:endParaRPr lang="en-US" sz="35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2791481" y="2307728"/>
        <a:ext cx="21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71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7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589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9073404"/>
      </p:ext>
    </p:extLst>
  </p:cSld>
  <p:clrMapOvr>
    <a:masterClrMapping/>
  </p:clrMapOvr>
  <p:transition spd="slow" advClick="0" advTm="100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_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321968"/>
      </p:ext>
    </p:extLst>
  </p:cSld>
  <p:clrMapOvr>
    <a:masterClrMapping/>
  </p:clrMapOvr>
  <p:transition spd="slow" advClick="0" advTm="100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571879"/>
      </p:ext>
    </p:extLst>
  </p:cSld>
  <p:clrMapOvr>
    <a:masterClrMapping/>
  </p:clrMapOvr>
  <p:transition spd="slow" advClick="0" advTm="100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12E24-A1F1-4AD7-BDCF-0A87F0BCCDAB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7104-D4E4-4E3A-A849-2B0BF30EB9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27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2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21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5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9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6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0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5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8757-A495-4D22-A2BD-7769B2AEEEC5}" type="datetimeFigureOut">
              <a:rPr lang="ko-KR" altLang="en-US" smtClean="0"/>
              <a:pPr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9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" name="Прямоугольник 3"/>
          <p:cNvSpPr/>
          <p:nvPr/>
        </p:nvSpPr>
        <p:spPr>
          <a:xfrm>
            <a:off x="1587" y="0"/>
            <a:ext cx="12188825" cy="6857999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524375" y="0"/>
            <a:ext cx="3143250" cy="38536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41" y="1021718"/>
            <a:ext cx="1842241" cy="1434417"/>
          </a:xfrm>
          <a:prstGeom prst="rect">
            <a:avLst/>
          </a:prstGeom>
        </p:spPr>
      </p:pic>
      <p:pic>
        <p:nvPicPr>
          <p:cNvPr id="2" name="그림 1" descr="Bitcoin Blockchain 통화 · Pixabay의 무료 벡터 그래픽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91" y="545859"/>
            <a:ext cx="2497139" cy="2386134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67377" y="5014937"/>
            <a:ext cx="5463646" cy="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 김은혜 이윤미</a:t>
            </a:r>
            <a:endParaRPr lang="ru-RU" altLang="ko-KR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23" name="TextBox 7"/>
          <p:cNvSpPr txBox="1">
            <a:spLocks noChangeArrowheads="1"/>
          </p:cNvSpPr>
          <p:nvPr/>
        </p:nvSpPr>
        <p:spPr bwMode="auto">
          <a:xfrm>
            <a:off x="-2294460" y="2812185"/>
            <a:ext cx="13411200" cy="111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ko-KR" sz="7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 </a:t>
            </a:r>
            <a:r>
              <a:rPr lang="en-US" altLang="ko-KR" sz="78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CHAIN</a:t>
            </a:r>
            <a:endParaRPr lang="ru-RU" altLang="ko-KR" sz="78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371587" y="3853657"/>
            <a:ext cx="8205786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Prevent Property Fraud</a:t>
            </a:r>
            <a:endParaRPr lang="ru-RU" altLang="ko-KR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63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/>
          <p:cNvCxnSpPr/>
          <p:nvPr/>
        </p:nvCxnSpPr>
        <p:spPr>
          <a:xfrm>
            <a:off x="2593975" y="4675188"/>
            <a:ext cx="70040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3"/>
          <p:cNvSpPr/>
          <p:nvPr/>
        </p:nvSpPr>
        <p:spPr>
          <a:xfrm>
            <a:off x="0" y="-30186"/>
            <a:ext cx="12188825" cy="6857999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7" name="Прямоугольник 14"/>
          <p:cNvSpPr/>
          <p:nvPr/>
        </p:nvSpPr>
        <p:spPr>
          <a:xfrm>
            <a:off x="347828" y="154610"/>
            <a:ext cx="5374099" cy="1181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/>
              <a:t>부동산 플랫폼과</a:t>
            </a:r>
            <a:r>
              <a:rPr lang="en-US" altLang="ko-KR" sz="3200" b="1" dirty="0"/>
              <a:t> </a:t>
            </a:r>
            <a:r>
              <a:rPr lang="ko-KR" altLang="en-US" sz="3200" b="1" dirty="0" err="1"/>
              <a:t>앱</a:t>
            </a:r>
            <a:r>
              <a:rPr lang="ko-KR" altLang="en-US" sz="3200" b="1" dirty="0"/>
              <a:t> </a:t>
            </a:r>
            <a:endParaRPr lang="en-US" sz="32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35" y="4025642"/>
            <a:ext cx="3712311" cy="2038758"/>
          </a:xfrm>
          <a:prstGeom prst="rect">
            <a:avLst/>
          </a:prstGeom>
        </p:spPr>
      </p:pic>
      <p:pic>
        <p:nvPicPr>
          <p:cNvPr id="3" name="그림 2" descr="시트 &lt;strong&gt;문서&lt;/strong&gt; 종이 · Pixabay의 무료 벡터 그래픽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06" y="633830"/>
            <a:ext cx="4640067" cy="6000404"/>
          </a:xfrm>
          <a:prstGeom prst="rect">
            <a:avLst/>
          </a:prstGeom>
        </p:spPr>
      </p:pic>
      <p:sp>
        <p:nvSpPr>
          <p:cNvPr id="9" name="Snip and Round Single Corner Rectangle 8"/>
          <p:cNvSpPr/>
          <p:nvPr/>
        </p:nvSpPr>
        <p:spPr>
          <a:xfrm>
            <a:off x="297950" y="1575926"/>
            <a:ext cx="3049928" cy="2108232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  <a:ln w="101600">
            <a:solidFill>
              <a:schemeClr val="tx2"/>
            </a:solidFill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accent2"/>
                </a:solidFill>
              </a:rPr>
              <a:t>B</a:t>
            </a:r>
            <a:r>
              <a:rPr lang="en-US" sz="4400" b="1" dirty="0">
                <a:solidFill>
                  <a:schemeClr val="accent6"/>
                </a:solidFill>
              </a:rPr>
              <a:t>Y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Z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6FCDCA9-A588-458C-BB04-58A6E3AE16D1}"/>
              </a:ext>
            </a:extLst>
          </p:cNvPr>
          <p:cNvSpPr/>
          <p:nvPr/>
        </p:nvSpPr>
        <p:spPr>
          <a:xfrm>
            <a:off x="7481951" y="2493819"/>
            <a:ext cx="3379086" cy="33819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b="1" u="sng" dirty="0">
                <a:solidFill>
                  <a:schemeClr val="tx1"/>
                </a:solidFill>
              </a:rPr>
              <a:t>BYZ</a:t>
            </a:r>
            <a:r>
              <a:rPr lang="ko-KR" altLang="en-US" sz="2400" b="1" u="sng" dirty="0">
                <a:solidFill>
                  <a:schemeClr val="tx1"/>
                </a:solidFill>
              </a:rPr>
              <a:t>의 장점</a:t>
            </a:r>
            <a:endParaRPr lang="en-US" altLang="ko-KR" sz="2400" b="1" u="sng" dirty="0">
              <a:solidFill>
                <a:schemeClr val="tx1"/>
              </a:solidFill>
            </a:endParaRPr>
          </a:p>
          <a:p>
            <a:pPr algn="just"/>
            <a:endParaRPr lang="en-US" altLang="ko-KR" sz="2400" u="sng" dirty="0">
              <a:solidFill>
                <a:schemeClr val="tx1"/>
              </a:solidFill>
            </a:endParaRPr>
          </a:p>
          <a:p>
            <a:pPr algn="just"/>
            <a:r>
              <a:rPr lang="en-US" altLang="ko-KR" sz="2400" u="sng" dirty="0">
                <a:solidFill>
                  <a:schemeClr val="tx1"/>
                </a:solidFill>
              </a:rPr>
              <a:t>1.</a:t>
            </a:r>
            <a:r>
              <a:rPr lang="ko-KR" altLang="en-US" sz="2400" u="sng" dirty="0">
                <a:solidFill>
                  <a:schemeClr val="tx1"/>
                </a:solidFill>
              </a:rPr>
              <a:t>빅데이터를 이용한 </a:t>
            </a:r>
            <a:r>
              <a:rPr lang="ko-KR" altLang="en-US" sz="2400" u="sng" dirty="0" err="1">
                <a:solidFill>
                  <a:schemeClr val="tx1"/>
                </a:solidFill>
              </a:rPr>
              <a:t>추천시스템</a:t>
            </a:r>
            <a:endParaRPr lang="en-US" altLang="ko-KR" sz="2400" u="sng" dirty="0">
              <a:solidFill>
                <a:schemeClr val="tx1"/>
              </a:solidFill>
            </a:endParaRPr>
          </a:p>
          <a:p>
            <a:pPr algn="just"/>
            <a:endParaRPr lang="en-US" altLang="ko-KR" sz="2400" u="sng" dirty="0">
              <a:solidFill>
                <a:schemeClr val="tx1"/>
              </a:solidFill>
            </a:endParaRPr>
          </a:p>
          <a:p>
            <a:pPr algn="just"/>
            <a:r>
              <a:rPr lang="en-US" altLang="ko-KR" sz="2400" u="sng" dirty="0">
                <a:solidFill>
                  <a:schemeClr val="tx1"/>
                </a:solidFill>
              </a:rPr>
              <a:t>2.</a:t>
            </a:r>
            <a:r>
              <a:rPr lang="ko-KR" altLang="en-US" sz="2400" u="sng" dirty="0" err="1">
                <a:solidFill>
                  <a:schemeClr val="tx1"/>
                </a:solidFill>
              </a:rPr>
              <a:t>블록체인</a:t>
            </a:r>
            <a:r>
              <a:rPr lang="en-US" altLang="ko-KR" sz="2400" u="sng" dirty="0">
                <a:solidFill>
                  <a:schemeClr val="tx1"/>
                </a:solidFill>
              </a:rPr>
              <a:t>(</a:t>
            </a:r>
            <a:r>
              <a:rPr lang="ko-KR" altLang="en-US" sz="2400" u="sng" dirty="0">
                <a:solidFill>
                  <a:schemeClr val="tx1"/>
                </a:solidFill>
              </a:rPr>
              <a:t>해시 함수</a:t>
            </a:r>
            <a:r>
              <a:rPr lang="en-US" altLang="ko-KR" sz="2400" u="sng" dirty="0">
                <a:solidFill>
                  <a:schemeClr val="tx1"/>
                </a:solidFill>
              </a:rPr>
              <a:t>)</a:t>
            </a:r>
            <a:r>
              <a:rPr lang="ko-KR" altLang="en-US" sz="2400" u="sng" dirty="0">
                <a:solidFill>
                  <a:schemeClr val="tx1"/>
                </a:solidFill>
              </a:rPr>
              <a:t>을 이용한 전에 집 가격 추적 가능</a:t>
            </a:r>
            <a:endParaRPr lang="en-US" altLang="ko-KR" sz="2400" u="sng" dirty="0">
              <a:solidFill>
                <a:schemeClr val="tx1"/>
              </a:solidFill>
            </a:endParaRPr>
          </a:p>
          <a:p>
            <a:pPr algn="just"/>
            <a:endParaRPr lang="ko-KR" altLang="en-US" u="sng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06" y="1653981"/>
            <a:ext cx="3632779" cy="521095"/>
          </a:xfrm>
          <a:prstGeom prst="rect">
            <a:avLst/>
          </a:prstGeom>
        </p:spPr>
      </p:pic>
      <p:pic>
        <p:nvPicPr>
          <p:cNvPr id="5" name="그림 4" descr="아이콘 &lt;strong&gt;집&lt;/strong&gt; · Pixabay의 무료 이미지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77" y="1557102"/>
            <a:ext cx="2023034" cy="19056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0432" y="2795019"/>
            <a:ext cx="3257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</a:rPr>
              <a:t>Block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2800" b="1" dirty="0">
                <a:solidFill>
                  <a:schemeClr val="accent6"/>
                </a:solidFill>
              </a:rPr>
              <a:t>Your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17935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4"/>
          <p:cNvSpPr/>
          <p:nvPr/>
        </p:nvSpPr>
        <p:spPr>
          <a:xfrm>
            <a:off x="347828" y="154610"/>
            <a:ext cx="5374099" cy="1181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/>
              <a:t>부동산 플랫폼과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앱</a:t>
            </a:r>
            <a:endParaRPr lang="en-US" altLang="ko-KR" sz="3200" b="1" dirty="0"/>
          </a:p>
          <a:p>
            <a:pPr algn="ctr" defTabSz="914217">
              <a:defRPr/>
            </a:pPr>
            <a:r>
              <a:rPr lang="ko-KR" altLang="en-US" sz="3200" b="1" dirty="0"/>
              <a:t>적용 기술 </a:t>
            </a:r>
            <a:endParaRPr lang="en-US" sz="3200" b="1" dirty="0"/>
          </a:p>
        </p:txBody>
      </p:sp>
      <p:sp>
        <p:nvSpPr>
          <p:cNvPr id="9" name="Freeform 26"/>
          <p:cNvSpPr>
            <a:spLocks/>
          </p:cNvSpPr>
          <p:nvPr/>
        </p:nvSpPr>
        <p:spPr bwMode="auto">
          <a:xfrm>
            <a:off x="5592830" y="3839086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accent6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1" name="Freeform 32"/>
          <p:cNvSpPr>
            <a:spLocks/>
          </p:cNvSpPr>
          <p:nvPr/>
        </p:nvSpPr>
        <p:spPr bwMode="auto">
          <a:xfrm>
            <a:off x="9293929" y="3798201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2" name="Freeform 24"/>
          <p:cNvSpPr>
            <a:spLocks/>
          </p:cNvSpPr>
          <p:nvPr/>
        </p:nvSpPr>
        <p:spPr bwMode="auto">
          <a:xfrm>
            <a:off x="1679716" y="3855901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990085" y="2557139"/>
            <a:ext cx="1440112" cy="1442647"/>
          </a:xfrm>
          <a:prstGeom prst="ellipse">
            <a:avLst/>
          </a:prstGeom>
          <a:solidFill>
            <a:schemeClr val="accent2"/>
          </a:solidFill>
          <a:ln w="38100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6" name="Oval 25"/>
          <p:cNvSpPr>
            <a:spLocks noChangeArrowheads="1"/>
          </p:cNvSpPr>
          <p:nvPr/>
        </p:nvSpPr>
        <p:spPr bwMode="auto">
          <a:xfrm>
            <a:off x="1568158" y="4675472"/>
            <a:ext cx="256711" cy="2573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037952" y="2613817"/>
            <a:ext cx="1344378" cy="13467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4856729" y="2532695"/>
            <a:ext cx="1440745" cy="1442647"/>
          </a:xfrm>
          <a:prstGeom prst="ellipse">
            <a:avLst/>
          </a:prstGeom>
          <a:solidFill>
            <a:schemeClr val="accent6"/>
          </a:solidFill>
          <a:ln w="38100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5230" y="2580329"/>
            <a:ext cx="1344378" cy="13467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8573557" y="2499439"/>
            <a:ext cx="1440745" cy="1442647"/>
          </a:xfrm>
          <a:prstGeom prst="ellipse">
            <a:avLst/>
          </a:prstGeom>
          <a:solidFill>
            <a:schemeClr val="accent1"/>
          </a:solidFill>
          <a:ln w="38100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8621423" y="2547073"/>
            <a:ext cx="1344378" cy="13467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5" name="Oval 27"/>
          <p:cNvSpPr>
            <a:spLocks noChangeArrowheads="1"/>
          </p:cNvSpPr>
          <p:nvPr/>
        </p:nvSpPr>
        <p:spPr bwMode="auto">
          <a:xfrm>
            <a:off x="5480954" y="4675472"/>
            <a:ext cx="256711" cy="2573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7" name="Oval 33"/>
          <p:cNvSpPr>
            <a:spLocks noChangeArrowheads="1"/>
          </p:cNvSpPr>
          <p:nvPr/>
        </p:nvSpPr>
        <p:spPr bwMode="auto">
          <a:xfrm>
            <a:off x="9182371" y="4617771"/>
            <a:ext cx="256711" cy="2573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8333719" y="5234099"/>
            <a:ext cx="2210725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20"/>
              </a:lnSpc>
            </a:pPr>
            <a:r>
              <a:rPr lang="ko-KR" altLang="en-US" sz="3200" b="1" dirty="0" err="1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공공장부</a:t>
            </a:r>
            <a:endParaRPr lang="en-US" sz="3200" b="1" dirty="0">
              <a:solidFill>
                <a:schemeClr val="accent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281569" y="5132322"/>
            <a:ext cx="295373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20"/>
              </a:lnSpc>
            </a:pPr>
            <a:r>
              <a:rPr lang="ko-KR" altLang="en-US" sz="2400" b="1" dirty="0">
                <a:solidFill>
                  <a:schemeClr val="accent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개인정보</a:t>
            </a:r>
            <a:endParaRPr lang="en-US" altLang="ko-KR" sz="2400" b="1" dirty="0">
              <a:solidFill>
                <a:schemeClr val="accent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20"/>
              </a:lnSpc>
            </a:pPr>
            <a:r>
              <a:rPr lang="ko-KR" altLang="en-US" sz="2400" b="1" dirty="0">
                <a:solidFill>
                  <a:schemeClr val="accent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ko-KR" altLang="en-US" sz="2400" b="1" dirty="0" err="1">
                <a:solidFill>
                  <a:schemeClr val="accent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마스킹</a:t>
            </a:r>
            <a:r>
              <a:rPr lang="ko-KR" altLang="en-US" sz="2400" b="1" dirty="0">
                <a:solidFill>
                  <a:schemeClr val="accent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및 암호화</a:t>
            </a:r>
            <a:endParaRPr lang="en-US" sz="2400" b="1" dirty="0">
              <a:solidFill>
                <a:schemeClr val="accent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Box 27"/>
          <p:cNvSpPr txBox="1"/>
          <p:nvPr/>
        </p:nvSpPr>
        <p:spPr>
          <a:xfrm>
            <a:off x="948513" y="1607028"/>
            <a:ext cx="1467069" cy="861774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dirty="0">
                <a:solidFill>
                  <a:schemeClr val="accent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생성</a:t>
            </a:r>
            <a:endParaRPr lang="en-US" sz="5000" b="1" dirty="0">
              <a:solidFill>
                <a:schemeClr val="accent2"/>
              </a:solidFill>
              <a:latin typeface="Calibri" panose="020F0502020204030204" pitchFamily="34" charset="0"/>
              <a:ea typeface="Roboto" charset="0"/>
              <a:cs typeface="Calibri" panose="020F0502020204030204" pitchFamily="34" charset="0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4843566" y="1515537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dirty="0">
                <a:solidFill>
                  <a:schemeClr val="accent6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서명</a:t>
            </a:r>
            <a:endParaRPr lang="en-US" sz="5000" b="1" dirty="0">
              <a:solidFill>
                <a:schemeClr val="accent6"/>
              </a:solidFill>
              <a:latin typeface="Calibri" panose="020F0502020204030204" pitchFamily="34" charset="0"/>
              <a:ea typeface="Roboto" charset="0"/>
              <a:cs typeface="Calibri" panose="020F0502020204030204" pitchFamily="34" charset="0"/>
            </a:endParaRPr>
          </a:p>
        </p:txBody>
      </p:sp>
      <p:sp>
        <p:nvSpPr>
          <p:cNvPr id="38" name="TextBox 31"/>
          <p:cNvSpPr txBox="1"/>
          <p:nvPr/>
        </p:nvSpPr>
        <p:spPr>
          <a:xfrm>
            <a:off x="8521669" y="1494421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dirty="0">
                <a:solidFill>
                  <a:schemeClr val="accent1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보관</a:t>
            </a:r>
            <a:endParaRPr lang="en-US" sz="5000" b="1" dirty="0">
              <a:solidFill>
                <a:schemeClr val="accent1"/>
              </a:solidFill>
              <a:latin typeface="Calibri" panose="020F0502020204030204" pitchFamily="34" charset="0"/>
              <a:ea typeface="Roboto" charset="0"/>
              <a:cs typeface="Calibri" panose="020F0502020204030204" pitchFamily="34" charset="0"/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3313528" y="5234099"/>
            <a:ext cx="452714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20"/>
              </a:lnSpc>
            </a:pPr>
            <a:r>
              <a:rPr lang="ko-KR" altLang="en-US" sz="2400" b="1" dirty="0" err="1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공인전자</a:t>
            </a:r>
            <a:r>
              <a:rPr lang="ko-KR" altLang="en-US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서명</a:t>
            </a:r>
            <a:r>
              <a:rPr lang="en-US" altLang="ko-KR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</a:t>
            </a:r>
            <a:r>
              <a:rPr lang="ko-KR" altLang="en-US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전자서명 패드 </a:t>
            </a:r>
            <a:r>
              <a:rPr lang="en-US" altLang="ko-KR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</a:t>
            </a:r>
            <a:r>
              <a:rPr lang="ko-KR" altLang="en-US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ko-KR" altLang="en-US" sz="2400" b="1" dirty="0" err="1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지문서명</a:t>
            </a:r>
            <a:r>
              <a:rPr lang="en-US" altLang="ko-KR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</a:t>
            </a:r>
            <a:r>
              <a:rPr lang="ko-KR" altLang="en-US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휴대폰 본인인증 </a:t>
            </a:r>
            <a:r>
              <a:rPr lang="en-US" altLang="ko-KR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</a:t>
            </a:r>
            <a:r>
              <a:rPr lang="ko-KR" altLang="en-US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</a:t>
            </a:r>
            <a:r>
              <a:rPr lang="ko-KR" altLang="en-US" sz="2400" b="1" dirty="0" err="1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블록체인</a:t>
            </a:r>
            <a:endParaRPr lang="en-US" sz="2400" b="1" dirty="0">
              <a:solidFill>
                <a:schemeClr val="accent6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958" y="2680792"/>
            <a:ext cx="1079308" cy="1079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70" y="2493933"/>
            <a:ext cx="1514770" cy="15147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17" y="2798164"/>
            <a:ext cx="1079040" cy="10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/>
          <p:cNvCxnSpPr/>
          <p:nvPr/>
        </p:nvCxnSpPr>
        <p:spPr>
          <a:xfrm>
            <a:off x="2593975" y="4675188"/>
            <a:ext cx="70040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3"/>
          <p:cNvSpPr/>
          <p:nvPr/>
        </p:nvSpPr>
        <p:spPr>
          <a:xfrm>
            <a:off x="-77022" y="27"/>
            <a:ext cx="12269022" cy="6857999"/>
          </a:xfrm>
          <a:prstGeom prst="rect">
            <a:avLst/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7" name="Прямоугольник 14"/>
          <p:cNvSpPr/>
          <p:nvPr/>
        </p:nvSpPr>
        <p:spPr>
          <a:xfrm>
            <a:off x="56949" y="114548"/>
            <a:ext cx="5374099" cy="1181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/>
              <a:t>부동산 플랫폼과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앱</a:t>
            </a:r>
            <a:endParaRPr lang="en-US" altLang="ko-KR" sz="3200" b="1" dirty="0"/>
          </a:p>
          <a:p>
            <a:pPr algn="ctr" defTabSz="914217">
              <a:defRPr/>
            </a:pPr>
            <a:r>
              <a:rPr lang="ko-KR" altLang="en-US" sz="3200" b="1" dirty="0"/>
              <a:t>전자 계약 절차 </a:t>
            </a:r>
            <a:endParaRPr lang="en-US" sz="3200" b="1" dirty="0"/>
          </a:p>
        </p:txBody>
      </p:sp>
      <p:sp>
        <p:nvSpPr>
          <p:cNvPr id="3" name="타원 2"/>
          <p:cNvSpPr/>
          <p:nvPr/>
        </p:nvSpPr>
        <p:spPr>
          <a:xfrm>
            <a:off x="347828" y="1719909"/>
            <a:ext cx="1501684" cy="1331713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로그인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00606" y="3001256"/>
            <a:ext cx="4312718" cy="203049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759897" y="3092160"/>
            <a:ext cx="1929220" cy="27014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계약서 확인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43999" y="3453205"/>
            <a:ext cx="1945118" cy="27014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휴대폰 인증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70144" y="3092160"/>
            <a:ext cx="2162672" cy="6311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거래 의뢰인의 신분증 촬영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70144" y="3853509"/>
            <a:ext cx="2162672" cy="7829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생체인식 서명</a:t>
            </a:r>
            <a:r>
              <a:rPr lang="en-US" altLang="ko-KR" dirty="0"/>
              <a:t>(</a:t>
            </a:r>
            <a:r>
              <a:rPr lang="ko-KR" altLang="en-US" dirty="0"/>
              <a:t>홍채</a:t>
            </a:r>
            <a:r>
              <a:rPr lang="en-US" altLang="ko-KR" dirty="0"/>
              <a:t>, </a:t>
            </a:r>
            <a:r>
              <a:rPr lang="ko-KR" altLang="en-US" dirty="0"/>
              <a:t>안면</a:t>
            </a:r>
            <a:r>
              <a:rPr lang="en-US" altLang="ko-KR" dirty="0"/>
              <a:t>, </a:t>
            </a:r>
            <a:r>
              <a:rPr lang="ko-KR" altLang="en-US" dirty="0"/>
              <a:t>지문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743999" y="3853510"/>
            <a:ext cx="1945118" cy="7829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전자패드</a:t>
            </a:r>
            <a:r>
              <a:rPr lang="ko-KR" altLang="en-US" dirty="0"/>
              <a:t> 서명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07270" y="1561279"/>
            <a:ext cx="4364310" cy="75342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계약서 작성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030875" y="1596045"/>
            <a:ext cx="2127200" cy="828929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계약서 최종확정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07270" y="2513652"/>
            <a:ext cx="4364310" cy="35614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플랫폼 또는 앱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030875" y="4754126"/>
            <a:ext cx="2127200" cy="849888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/>
              <a:t>공공장부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030875" y="3718000"/>
            <a:ext cx="2127200" cy="849888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/>
              <a:t>실거래</a:t>
            </a:r>
            <a:r>
              <a:rPr lang="ko-KR" altLang="en-US" sz="2400" b="1" dirty="0"/>
              <a:t> 신고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700606" y="2976317"/>
            <a:ext cx="4370974" cy="24020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743999" y="3064658"/>
            <a:ext cx="1929220" cy="59603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계약서 확인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743999" y="3758786"/>
            <a:ext cx="1945118" cy="637192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휴대폰 인증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795748" y="3516412"/>
            <a:ext cx="2162672" cy="6311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거래 의뢰인의 신분증 촬영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056205" y="5553900"/>
            <a:ext cx="2475144" cy="79372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계약서 확인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802987" y="4313858"/>
            <a:ext cx="2162672" cy="782973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생체인식 서명</a:t>
            </a:r>
            <a:r>
              <a:rPr lang="en-US" altLang="ko-KR" b="1" dirty="0"/>
              <a:t>(</a:t>
            </a:r>
            <a:r>
              <a:rPr lang="ko-KR" altLang="en-US" b="1" dirty="0"/>
              <a:t>홍채</a:t>
            </a:r>
            <a:r>
              <a:rPr lang="en-US" altLang="ko-KR" b="1" dirty="0"/>
              <a:t>, </a:t>
            </a:r>
            <a:r>
              <a:rPr lang="ko-KR" altLang="en-US" b="1" dirty="0"/>
              <a:t>안면</a:t>
            </a:r>
            <a:r>
              <a:rPr lang="en-US" altLang="ko-KR" b="1" dirty="0"/>
              <a:t>, </a:t>
            </a:r>
            <a:r>
              <a:rPr lang="ko-KR" altLang="en-US" b="1" dirty="0"/>
              <a:t>지문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751948" y="4556042"/>
            <a:ext cx="1945118" cy="782973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전자패드</a:t>
            </a:r>
            <a:r>
              <a:rPr lang="ko-KR" altLang="en-US" sz="2000" b="1" dirty="0"/>
              <a:t> 서명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953063" y="5576697"/>
            <a:ext cx="2475144" cy="79372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계약서 서명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041454" y="2650193"/>
            <a:ext cx="2127200" cy="828929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rgbClr val="FF0000"/>
                </a:solidFill>
              </a:rPr>
              <a:t>블록체인</a:t>
            </a:r>
            <a:r>
              <a:rPr lang="ko-KR" altLang="en-US" sz="2000" b="1" dirty="0" smtClean="0"/>
              <a:t> 적용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622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"/>
          <p:cNvSpPr/>
          <p:nvPr/>
        </p:nvSpPr>
        <p:spPr>
          <a:xfrm>
            <a:off x="0" y="0"/>
            <a:ext cx="12188825" cy="6857999"/>
          </a:xfrm>
          <a:prstGeom prst="rect">
            <a:avLst/>
          </a:prstGeom>
          <a:solidFill>
            <a:srgbClr val="BDD7EE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D6249D8-68F8-4C76-AB02-8390429585DE}"/>
              </a:ext>
            </a:extLst>
          </p:cNvPr>
          <p:cNvSpPr txBox="1">
            <a:spLocks/>
          </p:cNvSpPr>
          <p:nvPr/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기대점</a:t>
            </a:r>
            <a:endParaRPr lang="ko-KR" altLang="en-US" dirty="0"/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BC3A5407-0D50-4FA7-98E7-5113BE6C8E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336841"/>
              </p:ext>
            </p:extLst>
          </p:nvPr>
        </p:nvGraphicFramePr>
        <p:xfrm>
          <a:off x="2118235" y="1121271"/>
          <a:ext cx="7289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Прямоугольник 14"/>
          <p:cNvSpPr/>
          <p:nvPr/>
        </p:nvSpPr>
        <p:spPr>
          <a:xfrm>
            <a:off x="315634" y="153924"/>
            <a:ext cx="4389370" cy="1181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/>
              <a:t>부동산 플랫폼의 장점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571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48CA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FC1F6-E3F4-46BE-9638-4209E2D6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1" y="416113"/>
            <a:ext cx="10515600" cy="1325563"/>
          </a:xfrm>
        </p:spPr>
        <p:txBody>
          <a:bodyPr/>
          <a:lstStyle/>
          <a:p>
            <a:r>
              <a:rPr lang="ko-KR" altLang="en-US" dirty="0"/>
              <a:t>사기 감소</a:t>
            </a:r>
          </a:p>
        </p:txBody>
      </p:sp>
      <p:sp>
        <p:nvSpPr>
          <p:cNvPr id="8" name="Прямоугольник 3"/>
          <p:cNvSpPr/>
          <p:nvPr/>
        </p:nvSpPr>
        <p:spPr>
          <a:xfrm>
            <a:off x="0" y="1"/>
            <a:ext cx="12188825" cy="6857999"/>
          </a:xfrm>
          <a:prstGeom prst="rect">
            <a:avLst/>
          </a:prstGeom>
          <a:solidFill>
            <a:srgbClr val="D7D7FD">
              <a:alpha val="6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6" name="Прямоугольник 14"/>
          <p:cNvSpPr/>
          <p:nvPr/>
        </p:nvSpPr>
        <p:spPr>
          <a:xfrm>
            <a:off x="139931" y="526909"/>
            <a:ext cx="3400155" cy="10246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>
                <a:latin typeface="+mn-ea"/>
              </a:rPr>
              <a:t>사기 감소</a:t>
            </a:r>
            <a:endParaRPr lang="en-US" sz="3200" b="1" dirty="0"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3182FED-84A9-4D3B-93FC-10E3F15E4BDC}"/>
              </a:ext>
            </a:extLst>
          </p:cNvPr>
          <p:cNvSpPr/>
          <p:nvPr/>
        </p:nvSpPr>
        <p:spPr>
          <a:xfrm>
            <a:off x="710085" y="2407024"/>
            <a:ext cx="2237508" cy="2043951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판매자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81CDA48-AFAB-48D7-B76F-13A0CA050B68}"/>
              </a:ext>
            </a:extLst>
          </p:cNvPr>
          <p:cNvSpPr/>
          <p:nvPr/>
        </p:nvSpPr>
        <p:spPr>
          <a:xfrm>
            <a:off x="3654503" y="2121857"/>
            <a:ext cx="4150661" cy="2430354"/>
          </a:xfrm>
          <a:prstGeom prst="rightArrow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전 거래 내역 중 집값을 알려주고 또한 집값의 해시함수를 보내줌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61099C8-FBEA-4259-BFF3-64886BA79672}"/>
              </a:ext>
            </a:extLst>
          </p:cNvPr>
          <p:cNvSpPr/>
          <p:nvPr/>
        </p:nvSpPr>
        <p:spPr>
          <a:xfrm>
            <a:off x="8262851" y="2385941"/>
            <a:ext cx="2136371" cy="1913895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구매자</a:t>
            </a:r>
          </a:p>
        </p:txBody>
      </p:sp>
    </p:spTree>
    <p:extLst>
      <p:ext uri="{BB962C8B-B14F-4D97-AF65-F5344CB8AC3E}">
        <p14:creationId xmlns:p14="http://schemas.microsoft.com/office/powerpoint/2010/main" val="362965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915" y="2963561"/>
            <a:ext cx="12188825" cy="3994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/>
          </a:p>
        </p:txBody>
      </p:sp>
      <p:sp>
        <p:nvSpPr>
          <p:cNvPr id="12" name="Прямоугольник 11"/>
          <p:cNvSpPr/>
          <p:nvPr/>
        </p:nvSpPr>
        <p:spPr>
          <a:xfrm>
            <a:off x="816428" y="3837214"/>
            <a:ext cx="3409950" cy="118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/>
          </a:p>
        </p:txBody>
      </p:sp>
      <p:sp>
        <p:nvSpPr>
          <p:cNvPr id="14" name="Прямоугольник 13"/>
          <p:cNvSpPr/>
          <p:nvPr/>
        </p:nvSpPr>
        <p:spPr>
          <a:xfrm>
            <a:off x="4407353" y="3837214"/>
            <a:ext cx="3409950" cy="1181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/>
          </a:p>
        </p:txBody>
      </p:sp>
      <p:sp>
        <p:nvSpPr>
          <p:cNvPr id="15" name="Прямоугольник 14"/>
          <p:cNvSpPr/>
          <p:nvPr/>
        </p:nvSpPr>
        <p:spPr>
          <a:xfrm>
            <a:off x="7998278" y="3837214"/>
            <a:ext cx="3409950" cy="118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/>
          </a:p>
        </p:txBody>
      </p:sp>
      <p:sp>
        <p:nvSpPr>
          <p:cNvPr id="8207" name="TextBox 19"/>
          <p:cNvSpPr txBox="1">
            <a:spLocks noChangeArrowheads="1"/>
          </p:cNvSpPr>
          <p:nvPr/>
        </p:nvSpPr>
        <p:spPr bwMode="auto">
          <a:xfrm>
            <a:off x="1127806" y="2092464"/>
            <a:ext cx="10099675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ko-KR" sz="11500" b="1" dirty="0">
                <a:solidFill>
                  <a:schemeClr val="tx2"/>
                </a:solidFill>
                <a:latin typeface="Bebas Neue" pitchFamily="34" charset="0"/>
                <a:ea typeface="굴림" panose="020B0600000101010101" pitchFamily="50" charset="-127"/>
              </a:rPr>
              <a:t>Q</a:t>
            </a:r>
            <a:r>
              <a:rPr lang="en-US" altLang="ko-KR" sz="8000" b="1" dirty="0">
                <a:solidFill>
                  <a:schemeClr val="accent1"/>
                </a:solidFill>
                <a:latin typeface="Bebas Neue" pitchFamily="34" charset="0"/>
                <a:ea typeface="굴림" panose="020B0600000101010101" pitchFamily="50" charset="-127"/>
              </a:rPr>
              <a:t>&amp;</a:t>
            </a:r>
            <a:r>
              <a:rPr lang="en-US" altLang="ko-KR" sz="11500" b="1" dirty="0">
                <a:solidFill>
                  <a:srgbClr val="0070C0"/>
                </a:solidFill>
                <a:latin typeface="Bebas Neue" pitchFamily="34" charset="0"/>
                <a:ea typeface="굴림" panose="020B0600000101010101" pitchFamily="50" charset="-127"/>
              </a:rPr>
              <a:t>A</a:t>
            </a:r>
            <a:endParaRPr lang="ru-RU" altLang="ko-KR" sz="115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796" y="4063011"/>
            <a:ext cx="909357" cy="7283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15" y="4090310"/>
            <a:ext cx="753413" cy="7178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559" y="4036331"/>
            <a:ext cx="806169" cy="81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>
            <a:fillRect/>
          </a:stretch>
        </p:blipFill>
        <p:spPr/>
      </p:pic>
      <p:sp>
        <p:nvSpPr>
          <p:cNvPr id="5" name="Прямоугольник 4"/>
          <p:cNvSpPr/>
          <p:nvPr/>
        </p:nvSpPr>
        <p:spPr>
          <a:xfrm>
            <a:off x="457200" y="2114550"/>
            <a:ext cx="11277600" cy="2495549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/>
          </a:p>
        </p:txBody>
      </p:sp>
      <p:sp>
        <p:nvSpPr>
          <p:cNvPr id="55301" name="TextBox 5"/>
          <p:cNvSpPr txBox="1">
            <a:spLocks noChangeArrowheads="1"/>
          </p:cNvSpPr>
          <p:nvPr/>
        </p:nvSpPr>
        <p:spPr bwMode="auto">
          <a:xfrm>
            <a:off x="1104900" y="2507457"/>
            <a:ext cx="99822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en-US" altLang="ko-KR" sz="6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lang="ru-RU" altLang="ko-KR" sz="6600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613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airplane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87" y="0"/>
            <a:ext cx="12188825" cy="6857999"/>
          </a:xfrm>
          <a:prstGeom prst="rect">
            <a:avLst/>
          </a:prstGeom>
          <a:solidFill>
            <a:srgbClr val="BDD7E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pic>
        <p:nvPicPr>
          <p:cNvPr id="6146" name="Picture 2" descr="설현 화보,광고 모음! 조녜여신이네 ㅠㅠ♥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9858" y="375558"/>
            <a:ext cx="5279571" cy="3551239"/>
          </a:xfrm>
          <a:prstGeom prst="rect">
            <a:avLst/>
          </a:prstGeom>
          <a:noFill/>
        </p:spPr>
      </p:pic>
      <p:pic>
        <p:nvPicPr>
          <p:cNvPr id="6148" name="Picture 4" descr="방끝 - 직방, 다방 허위 매물 샅샅이 파헤치고 구별법 알자!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5244" y="2661558"/>
            <a:ext cx="5910942" cy="3722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39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3"/>
          <p:cNvSpPr/>
          <p:nvPr/>
        </p:nvSpPr>
        <p:spPr>
          <a:xfrm>
            <a:off x="3175" y="0"/>
            <a:ext cx="12188825" cy="6857999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327" y="1499879"/>
            <a:ext cx="6104226" cy="493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14"/>
          <p:cNvSpPr/>
          <p:nvPr/>
        </p:nvSpPr>
        <p:spPr>
          <a:xfrm>
            <a:off x="347828" y="154610"/>
            <a:ext cx="4806063" cy="1181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/>
              <a:t>부동산 거래 사기 예시</a:t>
            </a:r>
            <a:endParaRPr lang="en-US" sz="3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0402" y="365761"/>
            <a:ext cx="5384866" cy="6064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824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F34CD-4C51-4755-8DEA-6D6D4BCB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365125"/>
            <a:ext cx="4686300" cy="1325563"/>
          </a:xfrm>
          <a:solidFill>
            <a:srgbClr val="1D5497"/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블록체인 적용과 이전의 차이점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87B23667-972F-4E7C-A040-8E1F27166B24}"/>
              </a:ext>
            </a:extLst>
          </p:cNvPr>
          <p:cNvSpPr/>
          <p:nvPr/>
        </p:nvSpPr>
        <p:spPr>
          <a:xfrm>
            <a:off x="838200" y="2026518"/>
            <a:ext cx="3992880" cy="1219786"/>
          </a:xfrm>
          <a:prstGeom prst="frame">
            <a:avLst/>
          </a:prstGeom>
          <a:solidFill>
            <a:srgbClr val="F5F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DA487-184C-459C-8614-4F0B0F932AE3}"/>
              </a:ext>
            </a:extLst>
          </p:cNvPr>
          <p:cNvSpPr txBox="1"/>
          <p:nvPr/>
        </p:nvSpPr>
        <p:spPr>
          <a:xfrm>
            <a:off x="1356360" y="2282468"/>
            <a:ext cx="3063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현재의 거래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4FCF5-27F2-41D3-AE50-4126224DFFD6}"/>
              </a:ext>
            </a:extLst>
          </p:cNvPr>
          <p:cNvSpPr txBox="1"/>
          <p:nvPr/>
        </p:nvSpPr>
        <p:spPr>
          <a:xfrm>
            <a:off x="6591300" y="2282468"/>
            <a:ext cx="35509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블록체인 활용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1D0A85-1BC2-4EF4-8F1B-FA617A0BECB1}"/>
              </a:ext>
            </a:extLst>
          </p:cNvPr>
          <p:cNvSpPr/>
          <p:nvPr/>
        </p:nvSpPr>
        <p:spPr>
          <a:xfrm>
            <a:off x="838200" y="3716962"/>
            <a:ext cx="3992880" cy="2119957"/>
          </a:xfrm>
          <a:prstGeom prst="roundRect">
            <a:avLst/>
          </a:prstGeom>
          <a:solidFill>
            <a:srgbClr val="E0E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제</a:t>
            </a:r>
            <a:r>
              <a:rPr lang="en-US" altLang="ko-KR" sz="4000" dirty="0"/>
              <a:t>3</a:t>
            </a:r>
            <a:r>
              <a:rPr lang="ko-KR" altLang="en-US" sz="4000" dirty="0"/>
              <a:t>자의 개입</a:t>
            </a:r>
            <a:endParaRPr lang="en-US" altLang="ko-KR" sz="40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2A9082-8216-4809-8BFD-E603278B3225}"/>
              </a:ext>
            </a:extLst>
          </p:cNvPr>
          <p:cNvSpPr/>
          <p:nvPr/>
        </p:nvSpPr>
        <p:spPr>
          <a:xfrm>
            <a:off x="6316980" y="3716961"/>
            <a:ext cx="3939540" cy="21199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공공거래 장부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F9BA6694-8F2D-427A-BD6E-F1B707725687}"/>
              </a:ext>
            </a:extLst>
          </p:cNvPr>
          <p:cNvSpPr/>
          <p:nvPr/>
        </p:nvSpPr>
        <p:spPr>
          <a:xfrm>
            <a:off x="6263640" y="2026518"/>
            <a:ext cx="3992880" cy="1219786"/>
          </a:xfrm>
          <a:prstGeom prst="fram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6671165B-12D8-4F0A-B8EC-6B76B8EF8DEC}"/>
              </a:ext>
            </a:extLst>
          </p:cNvPr>
          <p:cNvSpPr/>
          <p:nvPr/>
        </p:nvSpPr>
        <p:spPr>
          <a:xfrm>
            <a:off x="8915400" y="2098662"/>
            <a:ext cx="3185160" cy="1551169"/>
          </a:xfrm>
          <a:prstGeom prst="wedgeEllipseCallout">
            <a:avLst/>
          </a:prstGeom>
          <a:solidFill>
            <a:srgbClr val="F49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</a:t>
            </a:r>
            <a:r>
              <a:rPr lang="ko-KR" altLang="en-US" sz="4000" dirty="0"/>
              <a:t>신뢰 ↑</a:t>
            </a:r>
          </a:p>
        </p:txBody>
      </p:sp>
    </p:spTree>
    <p:extLst>
      <p:ext uri="{BB962C8B-B14F-4D97-AF65-F5344CB8AC3E}">
        <p14:creationId xmlns:p14="http://schemas.microsoft.com/office/powerpoint/2010/main" val="419492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/>
          <p:cNvCxnSpPr/>
          <p:nvPr/>
        </p:nvCxnSpPr>
        <p:spPr>
          <a:xfrm>
            <a:off x="2593975" y="6503991"/>
            <a:ext cx="70040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74E204E-A85A-499D-A969-D64263B788B1}"/>
              </a:ext>
            </a:extLst>
          </p:cNvPr>
          <p:cNvSpPr txBox="1">
            <a:spLocks/>
          </p:cNvSpPr>
          <p:nvPr/>
        </p:nvSpPr>
        <p:spPr>
          <a:xfrm>
            <a:off x="718220" y="454179"/>
            <a:ext cx="7290054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블록체인의</a:t>
            </a:r>
            <a:r>
              <a:rPr lang="ko-KR" altLang="en-US" dirty="0"/>
              <a:t> 특징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E73B2FD7-52F3-46ED-864E-4EAC7ACA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3" t="20683" r="30066" b="42724"/>
          <a:stretch/>
        </p:blipFill>
        <p:spPr>
          <a:xfrm>
            <a:off x="5454822" y="962030"/>
            <a:ext cx="6389350" cy="53339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B09CB8-6701-47E6-B7BC-9E025A3F38F4}"/>
              </a:ext>
            </a:extLst>
          </p:cNvPr>
          <p:cNvSpPr/>
          <p:nvPr/>
        </p:nvSpPr>
        <p:spPr>
          <a:xfrm>
            <a:off x="752810" y="3063219"/>
            <a:ext cx="3682330" cy="35025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신뢰성</a:t>
            </a:r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안정성</a:t>
            </a:r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투명성</a:t>
            </a:r>
          </a:p>
          <a:p>
            <a:pPr algn="ctr"/>
            <a:endParaRPr lang="ko-KR" altLang="en-US" dirty="0"/>
          </a:p>
        </p:txBody>
      </p: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0FF427CD-AB60-46B2-8A82-34F8CFD84CD7}"/>
              </a:ext>
            </a:extLst>
          </p:cNvPr>
          <p:cNvSpPr/>
          <p:nvPr/>
        </p:nvSpPr>
        <p:spPr>
          <a:xfrm>
            <a:off x="718220" y="1718268"/>
            <a:ext cx="3716920" cy="962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분산원장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14"/>
          <p:cNvSpPr/>
          <p:nvPr/>
        </p:nvSpPr>
        <p:spPr>
          <a:xfrm>
            <a:off x="347828" y="154610"/>
            <a:ext cx="4806063" cy="118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 err="1"/>
              <a:t>블록체인</a:t>
            </a:r>
            <a:r>
              <a:rPr lang="ko-KR" altLang="en-US" sz="3200" b="1" dirty="0"/>
              <a:t> 특징</a:t>
            </a:r>
            <a:r>
              <a:rPr lang="en-US" altLang="ko-KR" sz="3200" b="1" dirty="0"/>
              <a:t>(1)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551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87" y="2653396"/>
            <a:ext cx="753413" cy="7178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231" y="2599417"/>
            <a:ext cx="806169" cy="81318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4B262AC8-6CB5-4A9D-BF9A-BCE6FC09E51E}"/>
              </a:ext>
            </a:extLst>
          </p:cNvPr>
          <p:cNvSpPr txBox="1">
            <a:spLocks/>
          </p:cNvSpPr>
          <p:nvPr/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블록체인 특징</a:t>
            </a:r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28" name="내용 개체 틀 3">
            <a:extLst>
              <a:ext uri="{FF2B5EF4-FFF2-40B4-BE49-F238E27FC236}">
                <a16:creationId xmlns:a16="http://schemas.microsoft.com/office/drawing/2014/main" id="{F9A5A841-26BF-4E60-B812-8EFCD7D46D22}"/>
              </a:ext>
            </a:extLst>
          </p:cNvPr>
          <p:cNvSpPr txBox="1">
            <a:spLocks/>
          </p:cNvSpPr>
          <p:nvPr/>
        </p:nvSpPr>
        <p:spPr>
          <a:xfrm>
            <a:off x="768095" y="1590658"/>
            <a:ext cx="4156329" cy="9377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>
                <a:solidFill>
                  <a:schemeClr val="tx1"/>
                </a:solidFill>
              </a:rPr>
              <a:t>해시함수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9BEBFA-9A97-4C5C-A8EA-62F3C918AFCB}"/>
              </a:ext>
            </a:extLst>
          </p:cNvPr>
          <p:cNvSpPr/>
          <p:nvPr/>
        </p:nvSpPr>
        <p:spPr>
          <a:xfrm>
            <a:off x="876300" y="2924175"/>
            <a:ext cx="4048124" cy="33486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보안성</a:t>
            </a:r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무결성</a:t>
            </a:r>
          </a:p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131F441-8C8A-4290-8B17-74A5F3435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0" t="29669" r="36613" b="15114"/>
          <a:stretch/>
        </p:blipFill>
        <p:spPr>
          <a:xfrm>
            <a:off x="5953256" y="585216"/>
            <a:ext cx="5362509" cy="5888419"/>
          </a:xfrm>
          <a:prstGeom prst="rect">
            <a:avLst/>
          </a:prstGeom>
        </p:spPr>
      </p:pic>
      <p:sp>
        <p:nvSpPr>
          <p:cNvPr id="32" name="Прямоугольник 14"/>
          <p:cNvSpPr/>
          <p:nvPr/>
        </p:nvSpPr>
        <p:spPr>
          <a:xfrm>
            <a:off x="347828" y="154610"/>
            <a:ext cx="4806063" cy="118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 err="1"/>
              <a:t>블록체인</a:t>
            </a:r>
            <a:r>
              <a:rPr lang="ko-KR" altLang="en-US" sz="3200" b="1" dirty="0"/>
              <a:t> 특징</a:t>
            </a:r>
            <a:r>
              <a:rPr lang="en-US" altLang="ko-KR" sz="3200" b="1" dirty="0"/>
              <a:t>(2)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964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106386"/>
            <a:ext cx="5972175" cy="265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0895" y="0"/>
            <a:ext cx="6486525" cy="66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14"/>
          <p:cNvSpPr/>
          <p:nvPr/>
        </p:nvSpPr>
        <p:spPr>
          <a:xfrm>
            <a:off x="55417" y="99192"/>
            <a:ext cx="6109854" cy="118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 err="1"/>
              <a:t>블록체인이</a:t>
            </a:r>
            <a:r>
              <a:rPr lang="ko-KR" altLang="en-US" sz="3200" b="1" dirty="0"/>
              <a:t> 사용되지 않는다면</a:t>
            </a:r>
            <a:r>
              <a:rPr lang="en-US" altLang="ko-KR" sz="3200" b="1" dirty="0"/>
              <a:t>..?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979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4"/>
          <p:cNvSpPr/>
          <p:nvPr/>
        </p:nvSpPr>
        <p:spPr>
          <a:xfrm>
            <a:off x="190943" y="126133"/>
            <a:ext cx="4810548" cy="11811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/>
              <a:t> 블록체인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적용 시</a:t>
            </a:r>
            <a:endParaRPr lang="en-US" sz="3200" b="1" dirty="0"/>
          </a:p>
        </p:txBody>
      </p:sp>
      <p:sp>
        <p:nvSpPr>
          <p:cNvPr id="6" name="Прямоугольник 14"/>
          <p:cNvSpPr/>
          <p:nvPr/>
        </p:nvSpPr>
        <p:spPr>
          <a:xfrm>
            <a:off x="190943" y="1481011"/>
            <a:ext cx="10891157" cy="5078186"/>
          </a:xfrm>
          <a:prstGeom prst="rect">
            <a:avLst/>
          </a:prstGeom>
          <a:solidFill>
            <a:srgbClr val="AAC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en-US" altLang="ko-KR" sz="3200" b="1" dirty="0"/>
              <a:t> </a:t>
            </a:r>
            <a:r>
              <a:rPr lang="ko-KR" altLang="en-US" sz="3200" b="1" dirty="0"/>
              <a:t>모든 거래내용을 비교하고 과반수 이상 </a:t>
            </a:r>
            <a:r>
              <a:rPr lang="ko-KR" altLang="en-US" sz="3200" b="1" dirty="0" err="1"/>
              <a:t>동의된</a:t>
            </a:r>
            <a:endParaRPr lang="en-US" altLang="ko-KR" sz="3200" b="1" dirty="0"/>
          </a:p>
          <a:p>
            <a:pPr algn="ctr" defTabSz="914217">
              <a:defRPr/>
            </a:pP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AB0905"/>
                </a:solidFill>
              </a:rPr>
              <a:t>데이터를 모아 블록화</a:t>
            </a:r>
            <a:endParaRPr lang="en-US" altLang="ko-KR" sz="3200" b="1" dirty="0">
              <a:solidFill>
                <a:srgbClr val="AB0905"/>
              </a:solidFill>
            </a:endParaRPr>
          </a:p>
          <a:p>
            <a:pPr algn="ctr" defTabSz="914217">
              <a:defRPr/>
            </a:pPr>
            <a:r>
              <a:rPr lang="ko-KR" altLang="en-US" sz="3200" b="1" dirty="0"/>
              <a:t>변조나 위조가 원리적으로 불가능한 </a:t>
            </a:r>
            <a:r>
              <a:rPr lang="ko-KR" altLang="en-US" sz="3200" b="1" dirty="0">
                <a:solidFill>
                  <a:srgbClr val="FF0000"/>
                </a:solidFill>
              </a:rPr>
              <a:t>해시함수</a:t>
            </a:r>
            <a:r>
              <a:rPr lang="ko-KR" altLang="en-US" sz="3200" b="1" dirty="0"/>
              <a:t>를 통해     우려없이 정보공유하며 양자간의 신뢰 구축 가능 </a:t>
            </a:r>
            <a:endParaRPr 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825B2D-1D8B-4EB6-AB20-53917214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17" y="1307233"/>
            <a:ext cx="6906977" cy="53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/>
          <p:nvPr/>
        </p:nvSpPr>
        <p:spPr>
          <a:xfrm>
            <a:off x="3175" y="0"/>
            <a:ext cx="12188825" cy="685800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7" name="Прямоугольник 14"/>
          <p:cNvSpPr/>
          <p:nvPr/>
        </p:nvSpPr>
        <p:spPr>
          <a:xfrm>
            <a:off x="347828" y="154610"/>
            <a:ext cx="2983201" cy="1181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/>
              <a:t>블록체인의 </a:t>
            </a:r>
            <a:endParaRPr lang="en-US" altLang="ko-KR" sz="3200" b="1" dirty="0"/>
          </a:p>
          <a:p>
            <a:pPr algn="ctr" defTabSz="914217">
              <a:defRPr/>
            </a:pPr>
            <a:r>
              <a:rPr lang="ko-KR" altLang="en-US" sz="3200" b="1" dirty="0"/>
              <a:t>단점 </a:t>
            </a:r>
            <a:endParaRPr lang="en-US" sz="3200" b="1" dirty="0"/>
          </a:p>
        </p:txBody>
      </p:sp>
      <p:sp>
        <p:nvSpPr>
          <p:cNvPr id="8" name="직사각형 7"/>
          <p:cNvSpPr/>
          <p:nvPr/>
        </p:nvSpPr>
        <p:spPr>
          <a:xfrm>
            <a:off x="342900" y="2106386"/>
            <a:ext cx="4474029" cy="4016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개개인의 블록체인    </a:t>
            </a:r>
            <a:r>
              <a:rPr lang="ko-KR" altLang="en-US" sz="3200" b="1" dirty="0" err="1">
                <a:solidFill>
                  <a:schemeClr val="tx1"/>
                </a:solidFill>
              </a:rPr>
              <a:t>노드의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ko-KR" altLang="en-US" sz="3200" b="1" dirty="0" err="1">
                <a:solidFill>
                  <a:schemeClr val="tx1"/>
                </a:solidFill>
              </a:rPr>
              <a:t>연산에있어</a:t>
            </a:r>
            <a:r>
              <a:rPr lang="ko-KR" altLang="en-US" sz="3200" b="1" dirty="0">
                <a:solidFill>
                  <a:schemeClr val="tx1"/>
                </a:solidFill>
              </a:rPr>
              <a:t>    느리고 비싸며</a:t>
            </a:r>
            <a:r>
              <a:rPr lang="en-US" altLang="ko-KR" sz="3200" b="1" dirty="0">
                <a:solidFill>
                  <a:schemeClr val="tx1"/>
                </a:solidFill>
              </a:rPr>
              <a:t>, </a:t>
            </a:r>
            <a:r>
              <a:rPr lang="ko-KR" altLang="en-US" sz="3200" b="1" dirty="0">
                <a:solidFill>
                  <a:schemeClr val="tx1"/>
                </a:solidFill>
              </a:rPr>
              <a:t>에너지 비효율적 소모가 크다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22671" y="2079172"/>
            <a:ext cx="4474029" cy="4016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실행 유지가 어렵고   기업체의 데이터관리 및 보안 요건에 부합하지 않는다</a:t>
            </a:r>
            <a:r>
              <a:rPr lang="en-US" altLang="ko-KR" sz="3200" b="1" dirty="0">
                <a:solidFill>
                  <a:schemeClr val="tx1"/>
                </a:solidFill>
              </a:rPr>
              <a:t>.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2371" y="1453243"/>
            <a:ext cx="2432957" cy="96338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/>
              <a:t>불확장성</a:t>
            </a:r>
            <a:endParaRPr lang="ko-KR" altLang="en-US" sz="36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65672" y="1540328"/>
            <a:ext cx="2432957" cy="96338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복잡성</a:t>
            </a:r>
          </a:p>
        </p:txBody>
      </p:sp>
      <p:sp>
        <p:nvSpPr>
          <p:cNvPr id="14" name="타원 13"/>
          <p:cNvSpPr/>
          <p:nvPr/>
        </p:nvSpPr>
        <p:spPr>
          <a:xfrm>
            <a:off x="4033157" y="2188029"/>
            <a:ext cx="3902529" cy="267788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대량적용</a:t>
            </a:r>
            <a:r>
              <a:rPr lang="en-US" altLang="ko-KR" sz="4400" b="1" dirty="0"/>
              <a:t>x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93596029"/>
      </p:ext>
    </p:extLst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</TotalTime>
  <Words>261</Words>
  <Application>Microsoft Office PowerPoint</Application>
  <PresentationFormat>와이드스크린</PresentationFormat>
  <Paragraphs>86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Bebas Neue</vt:lpstr>
      <vt:lpstr>Lato Light</vt:lpstr>
      <vt:lpstr>Roboto</vt:lpstr>
      <vt:lpstr>굴림</vt:lpstr>
      <vt:lpstr>나눔스퀘어 Bold</vt:lpstr>
      <vt:lpstr>나눔스퀘어 ExtraBold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블록체인 적용과 이전의 차이점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사기 감소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DELIGHT</dc:title>
  <dc:creator>user</dc:creator>
  <cp:lastModifiedBy>HANSUNG</cp:lastModifiedBy>
  <cp:revision>75</cp:revision>
  <dcterms:created xsi:type="dcterms:W3CDTF">2017-09-05T12:06:27Z</dcterms:created>
  <dcterms:modified xsi:type="dcterms:W3CDTF">2019-05-20T06:50:25Z</dcterms:modified>
</cp:coreProperties>
</file>